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etrona"/>
      <p:regular r:id="rId15"/>
    </p:embeddedFont>
    <p:embeddedFont>
      <p:font typeface="Petrona"/>
      <p:regular r:id="rId16"/>
    </p:embeddedFont>
    <p:embeddedFont>
      <p:font typeface="Petrona"/>
      <p:regular r:id="rId17"/>
    </p:embeddedFont>
    <p:embeddedFont>
      <p:font typeface="Petrona"/>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4-2.png>
</file>

<file path=ppt/media/image-4-3.png>
</file>

<file path=ppt/media/image-5-1.png>
</file>

<file path=ppt/media/image-5-2.png>
</file>

<file path=ppt/media/image-5-3.png>
</file>

<file path=ppt/media/image-5-4.png>
</file>

<file path=ppt/media/image-5-5.png>
</file>

<file path=ppt/media/image-6-1.png>
</file>

<file path=ppt/media/image-6-2.png>
</file>

<file path=ppt/media/image-6-3.png>
</file>

<file path=ppt/media/image-6-4.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ki/Chess" TargetMode="External"/><Relationship Id="rId3" Type="http://schemas.openxmlformats.org/officeDocument/2006/relationships/hyperlink" Target="http://Chess.com" TargetMode="External"/><Relationship Id="rId4" Type="http://schemas.openxmlformats.org/officeDocument/2006/relationships/hyperlink" Target="https://en.wikipedia.org/wiki/Chess.com" TargetMode="External"/><Relationship Id="rId5" Type="http://schemas.openxmlformats.org/officeDocument/2006/relationships/hyperlink" Target="https://en.wikipedia.org/wiki/Lichess" TargetMode="External"/><Relationship Id="rId6" Type="http://schemas.openxmlformats.org/officeDocument/2006/relationships/hyperlink" Target="https://en.wikipedia.org/wiki/Stockfish_(chess)" TargetMode="External"/><Relationship Id="rId7" Type="http://schemas.openxmlformats.org/officeDocument/2006/relationships/hyperlink" Target="https://en.wikipedia.org/wiki/ChessBase" TargetMode="External"/><Relationship Id="rId1" Type="http://schemas.openxmlformats.org/officeDocument/2006/relationships/image" Target="../media/image-8-1.png"/><Relationship Id="rId8" Type="http://schemas.openxmlformats.org/officeDocument/2006/relationships/slideLayout" Target="../slideLayouts/slideLayout9.xml"/><Relationship Id="rId9"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64801"/>
            <a:ext cx="7556421" cy="2054066"/>
          </a:xfrm>
          <a:prstGeom prst="rect">
            <a:avLst/>
          </a:prstGeom>
          <a:noFill/>
          <a:ln/>
        </p:spPr>
        <p:txBody>
          <a:bodyPr wrap="square" lIns="0" tIns="0" rIns="0" bIns="0" rtlCol="0" anchor="t"/>
          <a:lstStyle/>
          <a:p>
            <a:pPr indent="0" marL="0">
              <a:lnSpc>
                <a:spcPts val="8050"/>
              </a:lnSpc>
              <a:buNone/>
            </a:pPr>
            <a:r>
              <a:rPr lang="en-US" sz="6450" b="1" dirty="0">
                <a:solidFill>
                  <a:srgbClr val="000000"/>
                </a:solidFill>
                <a:latin typeface="Petrona Bold" pitchFamily="34" charset="0"/>
                <a:ea typeface="Petrona Bold" pitchFamily="34" charset="-122"/>
                <a:cs typeface="Petrona Bold" pitchFamily="34" charset="-120"/>
              </a:rPr>
              <a:t>Chess: The Game of Kings</a:t>
            </a:r>
            <a:endParaRPr lang="en-US" sz="6450" dirty="0"/>
          </a:p>
        </p:txBody>
      </p:sp>
      <p:sp>
        <p:nvSpPr>
          <p:cNvPr id="4" name="Text 1"/>
          <p:cNvSpPr/>
          <p:nvPr/>
        </p:nvSpPr>
        <p:spPr>
          <a:xfrm>
            <a:off x="793790" y="3659029"/>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Chess, the iconic game of strategy and intellect, has captivated the minds of enthusiasts for centuries. With its timeless allure and profound depth, this game of kings has stood the test of time, transcending mere recreation to become a cultural phenomenon.</a:t>
            </a:r>
            <a:endParaRPr lang="en-US" sz="1750" dirty="0"/>
          </a:p>
        </p:txBody>
      </p:sp>
      <p:sp>
        <p:nvSpPr>
          <p:cNvPr id="5" name="Text 2"/>
          <p:cNvSpPr/>
          <p:nvPr/>
        </p:nvSpPr>
        <p:spPr>
          <a:xfrm>
            <a:off x="793790" y="5365790"/>
            <a:ext cx="7556421" cy="362903"/>
          </a:xfrm>
          <a:prstGeom prst="rect">
            <a:avLst/>
          </a:prstGeom>
          <a:noFill/>
          <a:ln/>
        </p:spPr>
        <p:txBody>
          <a:bodyPr wrap="none" lIns="0" tIns="0" rIns="0" bIns="0" rtlCol="0" anchor="t"/>
          <a:lstStyle/>
          <a:p>
            <a:pPr indent="0" marL="0">
              <a:lnSpc>
                <a:spcPts val="2850"/>
              </a:lnSpc>
              <a:buNone/>
            </a:pPr>
            <a:r>
              <a:rPr lang="en-US" sz="1750" b="1" dirty="0">
                <a:solidFill>
                  <a:srgbClr val="272525"/>
                </a:solidFill>
                <a:latin typeface="Inter" pitchFamily="34" charset="0"/>
                <a:ea typeface="Inter" pitchFamily="34" charset="-122"/>
                <a:cs typeface="Inter" pitchFamily="34" charset="-120"/>
              </a:rPr>
              <a:t>Presented By:-</a:t>
            </a:r>
            <a:endParaRPr lang="en-US" sz="1750" dirty="0"/>
          </a:p>
        </p:txBody>
      </p:sp>
      <p:sp>
        <p:nvSpPr>
          <p:cNvPr id="6" name="Text 3"/>
          <p:cNvSpPr/>
          <p:nvPr/>
        </p:nvSpPr>
        <p:spPr>
          <a:xfrm>
            <a:off x="793790" y="5983843"/>
            <a:ext cx="7556421" cy="362903"/>
          </a:xfrm>
          <a:prstGeom prst="rect">
            <a:avLst/>
          </a:prstGeom>
          <a:noFill/>
          <a:ln/>
        </p:spPr>
        <p:txBody>
          <a:bodyPr wrap="non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Riddhi Sonkusare(122B1F122)</a:t>
            </a:r>
            <a:endParaRPr lang="en-US" sz="1750" dirty="0"/>
          </a:p>
        </p:txBody>
      </p:sp>
      <p:sp>
        <p:nvSpPr>
          <p:cNvPr id="7" name="Text 4"/>
          <p:cNvSpPr/>
          <p:nvPr/>
        </p:nvSpPr>
        <p:spPr>
          <a:xfrm>
            <a:off x="793790" y="6601897"/>
            <a:ext cx="7556421" cy="362903"/>
          </a:xfrm>
          <a:prstGeom prst="rect">
            <a:avLst/>
          </a:prstGeom>
          <a:noFill/>
          <a:ln/>
        </p:spPr>
        <p:txBody>
          <a:bodyPr wrap="non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Ajinkya Tembhurne(122B1F126)</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686038"/>
            <a:ext cx="7556421" cy="1488519"/>
          </a:xfrm>
          <a:prstGeom prst="rect">
            <a:avLst/>
          </a:prstGeom>
          <a:noFill/>
          <a:ln/>
        </p:spPr>
        <p:txBody>
          <a:bodyPr wrap="squar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Motivation: Exploring the Enduring Appeal of Chess</a:t>
            </a:r>
            <a:endParaRPr lang="en-US" sz="4650" dirty="0"/>
          </a:p>
        </p:txBody>
      </p:sp>
      <p:sp>
        <p:nvSpPr>
          <p:cNvPr id="4" name="Shape 1"/>
          <p:cNvSpPr/>
          <p:nvPr/>
        </p:nvSpPr>
        <p:spPr>
          <a:xfrm>
            <a:off x="793790" y="2769870"/>
            <a:ext cx="510302" cy="510302"/>
          </a:xfrm>
          <a:prstGeom prst="roundRect">
            <a:avLst>
              <a:gd name="adj" fmla="val 18669"/>
            </a:avLst>
          </a:prstGeom>
          <a:solidFill>
            <a:srgbClr val="CCEEFF"/>
          </a:solidFill>
          <a:ln w="7620">
            <a:solidFill>
              <a:srgbClr val="B2D4E5"/>
            </a:solidFill>
            <a:prstDash val="solid"/>
          </a:ln>
        </p:spPr>
      </p:sp>
      <p:sp>
        <p:nvSpPr>
          <p:cNvPr id="5" name="Text 2"/>
          <p:cNvSpPr/>
          <p:nvPr/>
        </p:nvSpPr>
        <p:spPr>
          <a:xfrm>
            <a:off x="972503" y="2846308"/>
            <a:ext cx="152876"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1</a:t>
            </a:r>
            <a:endParaRPr lang="en-US" sz="2800" dirty="0"/>
          </a:p>
        </p:txBody>
      </p:sp>
      <p:sp>
        <p:nvSpPr>
          <p:cNvPr id="6" name="Text 3"/>
          <p:cNvSpPr/>
          <p:nvPr/>
        </p:nvSpPr>
        <p:spPr>
          <a:xfrm>
            <a:off x="1530906" y="2769870"/>
            <a:ext cx="2927747" cy="744141"/>
          </a:xfrm>
          <a:prstGeom prst="rect">
            <a:avLst/>
          </a:prstGeom>
          <a:noFill/>
          <a:ln/>
        </p:spPr>
        <p:txBody>
          <a:bodyPr wrap="squar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Intellectual Challenge</a:t>
            </a:r>
            <a:endParaRPr lang="en-US" sz="2300" dirty="0"/>
          </a:p>
        </p:txBody>
      </p:sp>
      <p:sp>
        <p:nvSpPr>
          <p:cNvPr id="7" name="Text 4"/>
          <p:cNvSpPr/>
          <p:nvPr/>
        </p:nvSpPr>
        <p:spPr>
          <a:xfrm>
            <a:off x="1530906" y="3650099"/>
            <a:ext cx="2927747" cy="1814513"/>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Chess demands deep strategic thinking, testing the player's problem-solving skills and decision-making abilities.</a:t>
            </a:r>
            <a:endParaRPr lang="en-US" sz="1750" dirty="0"/>
          </a:p>
        </p:txBody>
      </p:sp>
      <p:sp>
        <p:nvSpPr>
          <p:cNvPr id="8" name="Shape 5"/>
          <p:cNvSpPr/>
          <p:nvPr/>
        </p:nvSpPr>
        <p:spPr>
          <a:xfrm>
            <a:off x="4685467" y="2769870"/>
            <a:ext cx="510302" cy="510302"/>
          </a:xfrm>
          <a:prstGeom prst="roundRect">
            <a:avLst>
              <a:gd name="adj" fmla="val 18669"/>
            </a:avLst>
          </a:prstGeom>
          <a:solidFill>
            <a:srgbClr val="CCEEFF"/>
          </a:solidFill>
          <a:ln w="7620">
            <a:solidFill>
              <a:srgbClr val="B2D4E5"/>
            </a:solidFill>
            <a:prstDash val="solid"/>
          </a:ln>
        </p:spPr>
      </p:sp>
      <p:sp>
        <p:nvSpPr>
          <p:cNvPr id="9" name="Text 6"/>
          <p:cNvSpPr/>
          <p:nvPr/>
        </p:nvSpPr>
        <p:spPr>
          <a:xfrm>
            <a:off x="4839295" y="2846308"/>
            <a:ext cx="202525"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2</a:t>
            </a:r>
            <a:endParaRPr lang="en-US" sz="2800" dirty="0"/>
          </a:p>
        </p:txBody>
      </p:sp>
      <p:sp>
        <p:nvSpPr>
          <p:cNvPr id="10" name="Text 7"/>
          <p:cNvSpPr/>
          <p:nvPr/>
        </p:nvSpPr>
        <p:spPr>
          <a:xfrm>
            <a:off x="5422583" y="2769870"/>
            <a:ext cx="2927747"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Competitive Spirit</a:t>
            </a:r>
            <a:endParaRPr lang="en-US" sz="2300" dirty="0"/>
          </a:p>
        </p:txBody>
      </p:sp>
      <p:sp>
        <p:nvSpPr>
          <p:cNvPr id="11" name="Text 8"/>
          <p:cNvSpPr/>
          <p:nvPr/>
        </p:nvSpPr>
        <p:spPr>
          <a:xfrm>
            <a:off x="5422583" y="3278029"/>
            <a:ext cx="2927747" cy="1814513"/>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The thrill of outsmarting an opponent and emerging victorious fuels the competitive drive of chess players.</a:t>
            </a:r>
            <a:endParaRPr lang="en-US" sz="1750" dirty="0"/>
          </a:p>
        </p:txBody>
      </p:sp>
      <p:sp>
        <p:nvSpPr>
          <p:cNvPr id="12" name="Shape 9"/>
          <p:cNvSpPr/>
          <p:nvPr/>
        </p:nvSpPr>
        <p:spPr>
          <a:xfrm>
            <a:off x="793790" y="5946577"/>
            <a:ext cx="510302" cy="510302"/>
          </a:xfrm>
          <a:prstGeom prst="roundRect">
            <a:avLst>
              <a:gd name="adj" fmla="val 18669"/>
            </a:avLst>
          </a:prstGeom>
          <a:solidFill>
            <a:srgbClr val="CCEEFF"/>
          </a:solidFill>
          <a:ln w="7620">
            <a:solidFill>
              <a:srgbClr val="B2D4E5"/>
            </a:solidFill>
            <a:prstDash val="solid"/>
          </a:ln>
        </p:spPr>
      </p:sp>
      <p:sp>
        <p:nvSpPr>
          <p:cNvPr id="13" name="Text 10"/>
          <p:cNvSpPr/>
          <p:nvPr/>
        </p:nvSpPr>
        <p:spPr>
          <a:xfrm>
            <a:off x="947857" y="6023015"/>
            <a:ext cx="202168"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3</a:t>
            </a:r>
            <a:endParaRPr lang="en-US" sz="2800" dirty="0"/>
          </a:p>
        </p:txBody>
      </p:sp>
      <p:sp>
        <p:nvSpPr>
          <p:cNvPr id="14" name="Text 11"/>
          <p:cNvSpPr/>
          <p:nvPr/>
        </p:nvSpPr>
        <p:spPr>
          <a:xfrm>
            <a:off x="1530906" y="5946577"/>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Timeless Tradition</a:t>
            </a:r>
            <a:endParaRPr lang="en-US" sz="2300" dirty="0"/>
          </a:p>
        </p:txBody>
      </p:sp>
      <p:sp>
        <p:nvSpPr>
          <p:cNvPr id="15" name="Text 12"/>
          <p:cNvSpPr/>
          <p:nvPr/>
        </p:nvSpPr>
        <p:spPr>
          <a:xfrm>
            <a:off x="1530906" y="6454735"/>
            <a:ext cx="6819305"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Chess has been played for centuries, with a rich history and cultural significance that continues to captivate new generations.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778318"/>
            <a:ext cx="13042821" cy="1488519"/>
          </a:xfrm>
          <a:prstGeom prst="rect">
            <a:avLst/>
          </a:prstGeom>
          <a:noFill/>
          <a:ln/>
        </p:spPr>
        <p:txBody>
          <a:bodyPr wrap="squar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Objective: Understanding the Fundamentals and Strategies</a:t>
            </a:r>
            <a:endParaRPr lang="en-US" sz="4650" dirty="0"/>
          </a:p>
        </p:txBody>
      </p:sp>
      <p:sp>
        <p:nvSpPr>
          <p:cNvPr id="3" name="Text 1"/>
          <p:cNvSpPr/>
          <p:nvPr/>
        </p:nvSpPr>
        <p:spPr>
          <a:xfrm>
            <a:off x="793790" y="3833813"/>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Piece Movements</a:t>
            </a:r>
            <a:endParaRPr lang="en-US" sz="2300" dirty="0"/>
          </a:p>
        </p:txBody>
      </p:sp>
      <p:sp>
        <p:nvSpPr>
          <p:cNvPr id="4" name="Text 2"/>
          <p:cNvSpPr/>
          <p:nvPr/>
        </p:nvSpPr>
        <p:spPr>
          <a:xfrm>
            <a:off x="793790" y="4432697"/>
            <a:ext cx="3978116" cy="1814513"/>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Each chess piece has unique movement patterns, from the linear rook to the L-shaped knight, requiring players to understand their capabilities.</a:t>
            </a:r>
            <a:endParaRPr lang="en-US" sz="1750" dirty="0"/>
          </a:p>
        </p:txBody>
      </p:sp>
      <p:sp>
        <p:nvSpPr>
          <p:cNvPr id="5" name="Text 3"/>
          <p:cNvSpPr/>
          <p:nvPr/>
        </p:nvSpPr>
        <p:spPr>
          <a:xfrm>
            <a:off x="5332928" y="3833813"/>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Tactical Maneuvers</a:t>
            </a:r>
            <a:endParaRPr lang="en-US" sz="2300" dirty="0"/>
          </a:p>
        </p:txBody>
      </p:sp>
      <p:sp>
        <p:nvSpPr>
          <p:cNvPr id="6" name="Text 4"/>
          <p:cNvSpPr/>
          <p:nvPr/>
        </p:nvSpPr>
        <p:spPr>
          <a:xfrm>
            <a:off x="5332928" y="4432697"/>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Chess strategy involves tactics like pin, fork, and skewer, which allow players to gain advantage and control the board.</a:t>
            </a:r>
            <a:endParaRPr lang="en-US" sz="1750" dirty="0"/>
          </a:p>
        </p:txBody>
      </p:sp>
      <p:sp>
        <p:nvSpPr>
          <p:cNvPr id="7" name="Text 5"/>
          <p:cNvSpPr/>
          <p:nvPr/>
        </p:nvSpPr>
        <p:spPr>
          <a:xfrm>
            <a:off x="9872067" y="3833813"/>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Positional Play</a:t>
            </a:r>
            <a:endParaRPr lang="en-US" sz="2300" dirty="0"/>
          </a:p>
        </p:txBody>
      </p:sp>
      <p:sp>
        <p:nvSpPr>
          <p:cNvPr id="8" name="Text 6"/>
          <p:cNvSpPr/>
          <p:nvPr/>
        </p:nvSpPr>
        <p:spPr>
          <a:xfrm>
            <a:off x="9872067" y="4432697"/>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Understanding the importance of pawn structure, king safety, and control of the center are crucial for effective positional play.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426726"/>
            <a:ext cx="13042821" cy="1488519"/>
          </a:xfrm>
          <a:prstGeom prst="rect">
            <a:avLst/>
          </a:prstGeom>
          <a:noFill/>
          <a:ln/>
        </p:spPr>
        <p:txBody>
          <a:bodyPr wrap="squar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Algorithm Used: Maximizing Efficiency in Chess Gameplay</a:t>
            </a:r>
            <a:endParaRPr lang="en-US" sz="4650" dirty="0"/>
          </a:p>
        </p:txBody>
      </p:sp>
      <p:pic>
        <p:nvPicPr>
          <p:cNvPr id="3" name="Image 0" descr="preencoded.png">    </p:cNvPr>
          <p:cNvPicPr>
            <a:picLocks noChangeAspect="1"/>
          </p:cNvPicPr>
          <p:nvPr/>
        </p:nvPicPr>
        <p:blipFill>
          <a:blip r:embed="rId1"/>
          <a:stretch>
            <a:fillRect/>
          </a:stretch>
        </p:blipFill>
        <p:spPr>
          <a:xfrm>
            <a:off x="793790" y="3368873"/>
            <a:ext cx="4347567" cy="907256"/>
          </a:xfrm>
          <a:prstGeom prst="rect">
            <a:avLst/>
          </a:prstGeom>
        </p:spPr>
      </p:pic>
      <p:sp>
        <p:nvSpPr>
          <p:cNvPr id="4" name="Text 1"/>
          <p:cNvSpPr/>
          <p:nvPr/>
        </p:nvSpPr>
        <p:spPr>
          <a:xfrm>
            <a:off x="1020604" y="4616291"/>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Move Generation</a:t>
            </a:r>
            <a:endParaRPr lang="en-US" sz="2300" dirty="0"/>
          </a:p>
        </p:txBody>
      </p:sp>
      <p:sp>
        <p:nvSpPr>
          <p:cNvPr id="5" name="Text 2"/>
          <p:cNvSpPr/>
          <p:nvPr/>
        </p:nvSpPr>
        <p:spPr>
          <a:xfrm>
            <a:off x="1020604" y="5124450"/>
            <a:ext cx="389393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Quickly generating all legal moves for the current position is the foundation of an efficient chess algorithm.</a:t>
            </a:r>
            <a:endParaRPr lang="en-US" sz="1750" dirty="0"/>
          </a:p>
        </p:txBody>
      </p:sp>
      <p:pic>
        <p:nvPicPr>
          <p:cNvPr id="6" name="Image 1" descr="preencoded.png">    </p:cNvPr>
          <p:cNvPicPr>
            <a:picLocks noChangeAspect="1"/>
          </p:cNvPicPr>
          <p:nvPr/>
        </p:nvPicPr>
        <p:blipFill>
          <a:blip r:embed="rId2"/>
          <a:stretch>
            <a:fillRect/>
          </a:stretch>
        </p:blipFill>
        <p:spPr>
          <a:xfrm>
            <a:off x="5141357" y="3368873"/>
            <a:ext cx="4347567" cy="907256"/>
          </a:xfrm>
          <a:prstGeom prst="rect">
            <a:avLst/>
          </a:prstGeom>
        </p:spPr>
      </p:pic>
      <p:sp>
        <p:nvSpPr>
          <p:cNvPr id="7" name="Text 3"/>
          <p:cNvSpPr/>
          <p:nvPr/>
        </p:nvSpPr>
        <p:spPr>
          <a:xfrm>
            <a:off x="5368171" y="4616291"/>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Position Evaluation</a:t>
            </a:r>
            <a:endParaRPr lang="en-US" sz="2300" dirty="0"/>
          </a:p>
        </p:txBody>
      </p:sp>
      <p:sp>
        <p:nvSpPr>
          <p:cNvPr id="8" name="Text 4"/>
          <p:cNvSpPr/>
          <p:nvPr/>
        </p:nvSpPr>
        <p:spPr>
          <a:xfrm>
            <a:off x="5368171" y="5124450"/>
            <a:ext cx="389393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Accurately assessing the relative strength of a position using a carefully crafted evaluation function is key.</a:t>
            </a:r>
            <a:endParaRPr lang="en-US" sz="1750" dirty="0"/>
          </a:p>
        </p:txBody>
      </p:sp>
      <p:pic>
        <p:nvPicPr>
          <p:cNvPr id="9" name="Image 2" descr="preencoded.png">    </p:cNvPr>
          <p:cNvPicPr>
            <a:picLocks noChangeAspect="1"/>
          </p:cNvPicPr>
          <p:nvPr/>
        </p:nvPicPr>
        <p:blipFill>
          <a:blip r:embed="rId3"/>
          <a:stretch>
            <a:fillRect/>
          </a:stretch>
        </p:blipFill>
        <p:spPr>
          <a:xfrm>
            <a:off x="9488924" y="3368873"/>
            <a:ext cx="4347567" cy="907256"/>
          </a:xfrm>
          <a:prstGeom prst="rect">
            <a:avLst/>
          </a:prstGeom>
        </p:spPr>
      </p:pic>
      <p:sp>
        <p:nvSpPr>
          <p:cNvPr id="10" name="Text 5"/>
          <p:cNvSpPr/>
          <p:nvPr/>
        </p:nvSpPr>
        <p:spPr>
          <a:xfrm>
            <a:off x="9715738" y="4616291"/>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Search Optimization</a:t>
            </a:r>
            <a:endParaRPr lang="en-US" sz="2300" dirty="0"/>
          </a:p>
        </p:txBody>
      </p:sp>
      <p:sp>
        <p:nvSpPr>
          <p:cNvPr id="11" name="Text 6"/>
          <p:cNvSpPr/>
          <p:nvPr/>
        </p:nvSpPr>
        <p:spPr>
          <a:xfrm>
            <a:off x="9715738" y="5124450"/>
            <a:ext cx="389393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Techniques like alpha-beta pruning and transposition tables help to explore the game tree more efficiently.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433"/>
          </a:xfrm>
          <a:prstGeom prst="rect">
            <a:avLst/>
          </a:prstGeom>
        </p:spPr>
      </p:pic>
      <p:sp>
        <p:nvSpPr>
          <p:cNvPr id="3" name="Text 0"/>
          <p:cNvSpPr/>
          <p:nvPr/>
        </p:nvSpPr>
        <p:spPr>
          <a:xfrm>
            <a:off x="734020" y="576739"/>
            <a:ext cx="7675959" cy="1376363"/>
          </a:xfrm>
          <a:prstGeom prst="rect">
            <a:avLst/>
          </a:prstGeom>
          <a:noFill/>
          <a:ln/>
        </p:spPr>
        <p:txBody>
          <a:bodyPr wrap="square" lIns="0" tIns="0" rIns="0" bIns="0" rtlCol="0" anchor="t"/>
          <a:lstStyle/>
          <a:p>
            <a:pPr indent="0" marL="0">
              <a:lnSpc>
                <a:spcPts val="5400"/>
              </a:lnSpc>
              <a:buNone/>
            </a:pPr>
            <a:r>
              <a:rPr lang="en-US" sz="4300" b="1" dirty="0">
                <a:solidFill>
                  <a:srgbClr val="000000"/>
                </a:solidFill>
                <a:latin typeface="Petrona Bold" pitchFamily="34" charset="0"/>
                <a:ea typeface="Petrona Bold" pitchFamily="34" charset="-122"/>
                <a:cs typeface="Petrona Bold" pitchFamily="34" charset="-120"/>
              </a:rPr>
              <a:t>Structure: The Core Elements of the Game</a:t>
            </a:r>
            <a:endParaRPr lang="en-US" sz="4300" dirty="0"/>
          </a:p>
        </p:txBody>
      </p:sp>
      <p:pic>
        <p:nvPicPr>
          <p:cNvPr id="4" name="Image 1" descr="preencoded.png">    </p:cNvPr>
          <p:cNvPicPr>
            <a:picLocks noChangeAspect="1"/>
          </p:cNvPicPr>
          <p:nvPr/>
        </p:nvPicPr>
        <p:blipFill>
          <a:blip r:embed="rId2"/>
          <a:stretch>
            <a:fillRect/>
          </a:stretch>
        </p:blipFill>
        <p:spPr>
          <a:xfrm>
            <a:off x="734020" y="2267664"/>
            <a:ext cx="524232" cy="524232"/>
          </a:xfrm>
          <a:prstGeom prst="rect">
            <a:avLst/>
          </a:prstGeom>
        </p:spPr>
      </p:pic>
      <p:sp>
        <p:nvSpPr>
          <p:cNvPr id="5" name="Text 1"/>
          <p:cNvSpPr/>
          <p:nvPr/>
        </p:nvSpPr>
        <p:spPr>
          <a:xfrm>
            <a:off x="734020" y="3001566"/>
            <a:ext cx="2752725" cy="344091"/>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Bold" pitchFamily="34" charset="0"/>
                <a:ea typeface="Petrona Bold" pitchFamily="34" charset="-122"/>
                <a:cs typeface="Petrona Bold" pitchFamily="34" charset="-120"/>
              </a:rPr>
              <a:t>Pawns</a:t>
            </a:r>
            <a:endParaRPr lang="en-US" sz="2150" dirty="0"/>
          </a:p>
        </p:txBody>
      </p:sp>
      <p:sp>
        <p:nvSpPr>
          <p:cNvPr id="6" name="Text 2"/>
          <p:cNvSpPr/>
          <p:nvPr/>
        </p:nvSpPr>
        <p:spPr>
          <a:xfrm>
            <a:off x="734020" y="3471386"/>
            <a:ext cx="3680698" cy="1342549"/>
          </a:xfrm>
          <a:prstGeom prst="rect">
            <a:avLst/>
          </a:prstGeom>
          <a:noFill/>
          <a:ln/>
        </p:spPr>
        <p:txBody>
          <a:bodyPr wrap="square" lIns="0" tIns="0" rIns="0" bIns="0" rtlCol="0" anchor="t"/>
          <a:lstStyle/>
          <a:p>
            <a:pPr algn="l" indent="0" marL="0">
              <a:lnSpc>
                <a:spcPts val="2600"/>
              </a:lnSpc>
              <a:buNone/>
            </a:pPr>
            <a:r>
              <a:rPr lang="en-US" sz="1650" dirty="0">
                <a:solidFill>
                  <a:srgbClr val="272525"/>
                </a:solidFill>
                <a:latin typeface="Inter" pitchFamily="34" charset="0"/>
                <a:ea typeface="Inter" pitchFamily="34" charset="-122"/>
                <a:cs typeface="Inter" pitchFamily="34" charset="-120"/>
              </a:rPr>
              <a:t>The most numerous and weakest pieces, but their movement and promotion potential make them crucial.</a:t>
            </a:r>
            <a:endParaRPr lang="en-US" sz="1650" dirty="0"/>
          </a:p>
        </p:txBody>
      </p:sp>
      <p:pic>
        <p:nvPicPr>
          <p:cNvPr id="7" name="Image 2" descr="preencoded.png">    </p:cNvPr>
          <p:cNvPicPr>
            <a:picLocks noChangeAspect="1"/>
          </p:cNvPicPr>
          <p:nvPr/>
        </p:nvPicPr>
        <p:blipFill>
          <a:blip r:embed="rId3"/>
          <a:stretch>
            <a:fillRect/>
          </a:stretch>
        </p:blipFill>
        <p:spPr>
          <a:xfrm>
            <a:off x="4729282" y="2267664"/>
            <a:ext cx="524232" cy="524232"/>
          </a:xfrm>
          <a:prstGeom prst="rect">
            <a:avLst/>
          </a:prstGeom>
        </p:spPr>
      </p:pic>
      <p:sp>
        <p:nvSpPr>
          <p:cNvPr id="8" name="Text 3"/>
          <p:cNvSpPr/>
          <p:nvPr/>
        </p:nvSpPr>
        <p:spPr>
          <a:xfrm>
            <a:off x="4729282" y="3001566"/>
            <a:ext cx="2752725" cy="344091"/>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Bold" pitchFamily="34" charset="0"/>
                <a:ea typeface="Petrona Bold" pitchFamily="34" charset="-122"/>
                <a:cs typeface="Petrona Bold" pitchFamily="34" charset="-120"/>
              </a:rPr>
              <a:t>Knights</a:t>
            </a:r>
            <a:endParaRPr lang="en-US" sz="2150" dirty="0"/>
          </a:p>
        </p:txBody>
      </p:sp>
      <p:sp>
        <p:nvSpPr>
          <p:cNvPr id="9" name="Text 4"/>
          <p:cNvSpPr/>
          <p:nvPr/>
        </p:nvSpPr>
        <p:spPr>
          <a:xfrm>
            <a:off x="4729282" y="3471386"/>
            <a:ext cx="3680698" cy="1006912"/>
          </a:xfrm>
          <a:prstGeom prst="rect">
            <a:avLst/>
          </a:prstGeom>
          <a:noFill/>
          <a:ln/>
        </p:spPr>
        <p:txBody>
          <a:bodyPr wrap="square" lIns="0" tIns="0" rIns="0" bIns="0" rtlCol="0" anchor="t"/>
          <a:lstStyle/>
          <a:p>
            <a:pPr algn="l" indent="0" marL="0">
              <a:lnSpc>
                <a:spcPts val="2600"/>
              </a:lnSpc>
              <a:buNone/>
            </a:pPr>
            <a:r>
              <a:rPr lang="en-US" sz="1650" dirty="0">
                <a:solidFill>
                  <a:srgbClr val="272525"/>
                </a:solidFill>
                <a:latin typeface="Inter" pitchFamily="34" charset="0"/>
                <a:ea typeface="Inter" pitchFamily="34" charset="-122"/>
                <a:cs typeface="Inter" pitchFamily="34" charset="-120"/>
              </a:rPr>
              <a:t>Unique L-shaped movement allows them to jump over other pieces and access key squares.</a:t>
            </a:r>
            <a:endParaRPr lang="en-US" sz="1650" dirty="0"/>
          </a:p>
        </p:txBody>
      </p:sp>
      <p:pic>
        <p:nvPicPr>
          <p:cNvPr id="10" name="Image 3" descr="preencoded.png">    </p:cNvPr>
          <p:cNvPicPr>
            <a:picLocks noChangeAspect="1"/>
          </p:cNvPicPr>
          <p:nvPr/>
        </p:nvPicPr>
        <p:blipFill>
          <a:blip r:embed="rId4"/>
          <a:stretch>
            <a:fillRect/>
          </a:stretch>
        </p:blipFill>
        <p:spPr>
          <a:xfrm>
            <a:off x="734020" y="5443061"/>
            <a:ext cx="524232" cy="524232"/>
          </a:xfrm>
          <a:prstGeom prst="rect">
            <a:avLst/>
          </a:prstGeom>
        </p:spPr>
      </p:pic>
      <p:sp>
        <p:nvSpPr>
          <p:cNvPr id="11" name="Text 5"/>
          <p:cNvSpPr/>
          <p:nvPr/>
        </p:nvSpPr>
        <p:spPr>
          <a:xfrm>
            <a:off x="734020" y="6176963"/>
            <a:ext cx="2752725" cy="344091"/>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Bold" pitchFamily="34" charset="0"/>
                <a:ea typeface="Petrona Bold" pitchFamily="34" charset="-122"/>
                <a:cs typeface="Petrona Bold" pitchFamily="34" charset="-120"/>
              </a:rPr>
              <a:t>Bishops</a:t>
            </a:r>
            <a:endParaRPr lang="en-US" sz="2150" dirty="0"/>
          </a:p>
        </p:txBody>
      </p:sp>
      <p:sp>
        <p:nvSpPr>
          <p:cNvPr id="12" name="Text 6"/>
          <p:cNvSpPr/>
          <p:nvPr/>
        </p:nvSpPr>
        <p:spPr>
          <a:xfrm>
            <a:off x="734020" y="6646783"/>
            <a:ext cx="3680698" cy="1006912"/>
          </a:xfrm>
          <a:prstGeom prst="rect">
            <a:avLst/>
          </a:prstGeom>
          <a:noFill/>
          <a:ln/>
        </p:spPr>
        <p:txBody>
          <a:bodyPr wrap="square" lIns="0" tIns="0" rIns="0" bIns="0" rtlCol="0" anchor="t"/>
          <a:lstStyle/>
          <a:p>
            <a:pPr algn="l" indent="0" marL="0">
              <a:lnSpc>
                <a:spcPts val="2600"/>
              </a:lnSpc>
              <a:buNone/>
            </a:pPr>
            <a:r>
              <a:rPr lang="en-US" sz="1650" dirty="0">
                <a:solidFill>
                  <a:srgbClr val="272525"/>
                </a:solidFill>
                <a:latin typeface="Inter" pitchFamily="34" charset="0"/>
                <a:ea typeface="Inter" pitchFamily="34" charset="-122"/>
                <a:cs typeface="Inter" pitchFamily="34" charset="-120"/>
              </a:rPr>
              <a:t>Powerful long-range diagonal movers that control important diagonals on the board.</a:t>
            </a:r>
            <a:endParaRPr lang="en-US" sz="1650" dirty="0"/>
          </a:p>
        </p:txBody>
      </p:sp>
      <p:pic>
        <p:nvPicPr>
          <p:cNvPr id="13" name="Image 4" descr="preencoded.png">    </p:cNvPr>
          <p:cNvPicPr>
            <a:picLocks noChangeAspect="1"/>
          </p:cNvPicPr>
          <p:nvPr/>
        </p:nvPicPr>
        <p:blipFill>
          <a:blip r:embed="rId5"/>
          <a:stretch>
            <a:fillRect/>
          </a:stretch>
        </p:blipFill>
        <p:spPr>
          <a:xfrm>
            <a:off x="4729282" y="5443061"/>
            <a:ext cx="524232" cy="524232"/>
          </a:xfrm>
          <a:prstGeom prst="rect">
            <a:avLst/>
          </a:prstGeom>
        </p:spPr>
      </p:pic>
      <p:sp>
        <p:nvSpPr>
          <p:cNvPr id="14" name="Text 7"/>
          <p:cNvSpPr/>
          <p:nvPr/>
        </p:nvSpPr>
        <p:spPr>
          <a:xfrm>
            <a:off x="4729282" y="6176963"/>
            <a:ext cx="2752725" cy="344091"/>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Bold" pitchFamily="34" charset="0"/>
                <a:ea typeface="Petrona Bold" pitchFamily="34" charset="-122"/>
                <a:cs typeface="Petrona Bold" pitchFamily="34" charset="-120"/>
              </a:rPr>
              <a:t>Rooks</a:t>
            </a:r>
            <a:endParaRPr lang="en-US" sz="2150" dirty="0"/>
          </a:p>
        </p:txBody>
      </p:sp>
      <p:sp>
        <p:nvSpPr>
          <p:cNvPr id="15" name="Text 8"/>
          <p:cNvSpPr/>
          <p:nvPr/>
        </p:nvSpPr>
        <p:spPr>
          <a:xfrm>
            <a:off x="4729282" y="6646783"/>
            <a:ext cx="3680698" cy="1006912"/>
          </a:xfrm>
          <a:prstGeom prst="rect">
            <a:avLst/>
          </a:prstGeom>
          <a:noFill/>
          <a:ln/>
        </p:spPr>
        <p:txBody>
          <a:bodyPr wrap="square" lIns="0" tIns="0" rIns="0" bIns="0" rtlCol="0" anchor="t"/>
          <a:lstStyle/>
          <a:p>
            <a:pPr algn="l" indent="0" marL="0">
              <a:lnSpc>
                <a:spcPts val="2600"/>
              </a:lnSpc>
              <a:buNone/>
            </a:pPr>
            <a:r>
              <a:rPr lang="en-US" sz="1650" dirty="0">
                <a:solidFill>
                  <a:srgbClr val="272525"/>
                </a:solidFill>
                <a:latin typeface="Inter" pitchFamily="34" charset="0"/>
                <a:ea typeface="Inter" pitchFamily="34" charset="-122"/>
                <a:cs typeface="Inter" pitchFamily="34" charset="-120"/>
              </a:rPr>
              <a:t>Formidable linear movers that can exert control over files and ranks, especially in the endgame.</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672"/>
          </a:xfrm>
          <a:prstGeom prst="rect">
            <a:avLst/>
          </a:prstGeom>
        </p:spPr>
      </p:pic>
      <p:sp>
        <p:nvSpPr>
          <p:cNvPr id="3" name="Text 0"/>
          <p:cNvSpPr/>
          <p:nvPr/>
        </p:nvSpPr>
        <p:spPr>
          <a:xfrm>
            <a:off x="705326" y="554117"/>
            <a:ext cx="7733348" cy="1983462"/>
          </a:xfrm>
          <a:prstGeom prst="rect">
            <a:avLst/>
          </a:prstGeom>
          <a:noFill/>
          <a:ln/>
        </p:spPr>
        <p:txBody>
          <a:bodyPr wrap="square" lIns="0" tIns="0" rIns="0" bIns="0" rtlCol="0" anchor="t"/>
          <a:lstStyle/>
          <a:p>
            <a:pPr indent="0" marL="0">
              <a:lnSpc>
                <a:spcPts val="5200"/>
              </a:lnSpc>
              <a:buNone/>
            </a:pPr>
            <a:r>
              <a:rPr lang="en-US" sz="4150" b="1" dirty="0">
                <a:solidFill>
                  <a:srgbClr val="000000"/>
                </a:solidFill>
                <a:latin typeface="Petrona Bold" pitchFamily="34" charset="0"/>
                <a:ea typeface="Petrona Bold" pitchFamily="34" charset="-122"/>
                <a:cs typeface="Petrona Bold" pitchFamily="34" charset="-120"/>
              </a:rPr>
              <a:t>Literature Survey: Historical Perspectives and Modern Advancements</a:t>
            </a:r>
            <a:endParaRPr lang="en-US" sz="4150" dirty="0"/>
          </a:p>
        </p:txBody>
      </p:sp>
      <p:pic>
        <p:nvPicPr>
          <p:cNvPr id="4" name="Image 1" descr="preencoded.png">    </p:cNvPr>
          <p:cNvPicPr>
            <a:picLocks noChangeAspect="1"/>
          </p:cNvPicPr>
          <p:nvPr/>
        </p:nvPicPr>
        <p:blipFill>
          <a:blip r:embed="rId2"/>
          <a:stretch>
            <a:fillRect/>
          </a:stretch>
        </p:blipFill>
        <p:spPr>
          <a:xfrm>
            <a:off x="705326" y="2839879"/>
            <a:ext cx="1007626" cy="1612225"/>
          </a:xfrm>
          <a:prstGeom prst="rect">
            <a:avLst/>
          </a:prstGeom>
        </p:spPr>
      </p:pic>
      <p:sp>
        <p:nvSpPr>
          <p:cNvPr id="5" name="Text 1"/>
          <p:cNvSpPr/>
          <p:nvPr/>
        </p:nvSpPr>
        <p:spPr>
          <a:xfrm>
            <a:off x="2015252" y="3041333"/>
            <a:ext cx="2645093" cy="330637"/>
          </a:xfrm>
          <a:prstGeom prst="rect">
            <a:avLst/>
          </a:prstGeom>
          <a:noFill/>
          <a:ln/>
        </p:spPr>
        <p:txBody>
          <a:bodyPr wrap="none" lIns="0" tIns="0" rIns="0" bIns="0" rtlCol="0" anchor="t"/>
          <a:lstStyle/>
          <a:p>
            <a:pPr algn="l" indent="0" marL="0">
              <a:lnSpc>
                <a:spcPts val="2600"/>
              </a:lnSpc>
              <a:buNone/>
            </a:pPr>
            <a:r>
              <a:rPr lang="en-US" sz="2050" b="1" dirty="0">
                <a:solidFill>
                  <a:srgbClr val="272525"/>
                </a:solidFill>
                <a:latin typeface="Petrona Bold" pitchFamily="34" charset="0"/>
                <a:ea typeface="Petrona Bold" pitchFamily="34" charset="-122"/>
                <a:cs typeface="Petrona Bold" pitchFamily="34" charset="-120"/>
              </a:rPr>
              <a:t>Ancient Origins</a:t>
            </a:r>
            <a:endParaRPr lang="en-US" sz="2050" dirty="0"/>
          </a:p>
        </p:txBody>
      </p:sp>
      <p:sp>
        <p:nvSpPr>
          <p:cNvPr id="6" name="Text 2"/>
          <p:cNvSpPr/>
          <p:nvPr/>
        </p:nvSpPr>
        <p:spPr>
          <a:xfrm>
            <a:off x="2015252" y="3492818"/>
            <a:ext cx="6423422" cy="644843"/>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Chess traces its roots back to ancient civilizations in India, Persia, and the Middle East.</a:t>
            </a:r>
            <a:endParaRPr lang="en-US" sz="1550" dirty="0"/>
          </a:p>
        </p:txBody>
      </p:sp>
      <p:pic>
        <p:nvPicPr>
          <p:cNvPr id="7" name="Image 2" descr="preencoded.png">    </p:cNvPr>
          <p:cNvPicPr>
            <a:picLocks noChangeAspect="1"/>
          </p:cNvPicPr>
          <p:nvPr/>
        </p:nvPicPr>
        <p:blipFill>
          <a:blip r:embed="rId3"/>
          <a:stretch>
            <a:fillRect/>
          </a:stretch>
        </p:blipFill>
        <p:spPr>
          <a:xfrm>
            <a:off x="705326" y="4452104"/>
            <a:ext cx="1007626" cy="1612225"/>
          </a:xfrm>
          <a:prstGeom prst="rect">
            <a:avLst/>
          </a:prstGeom>
        </p:spPr>
      </p:pic>
      <p:sp>
        <p:nvSpPr>
          <p:cNvPr id="8" name="Text 3"/>
          <p:cNvSpPr/>
          <p:nvPr/>
        </p:nvSpPr>
        <p:spPr>
          <a:xfrm>
            <a:off x="2015252" y="4653558"/>
            <a:ext cx="2645093" cy="330637"/>
          </a:xfrm>
          <a:prstGeom prst="rect">
            <a:avLst/>
          </a:prstGeom>
          <a:noFill/>
          <a:ln/>
        </p:spPr>
        <p:txBody>
          <a:bodyPr wrap="none" lIns="0" tIns="0" rIns="0" bIns="0" rtlCol="0" anchor="t"/>
          <a:lstStyle/>
          <a:p>
            <a:pPr algn="l" indent="0" marL="0">
              <a:lnSpc>
                <a:spcPts val="2600"/>
              </a:lnSpc>
              <a:buNone/>
            </a:pPr>
            <a:r>
              <a:rPr lang="en-US" sz="2050" b="1" dirty="0">
                <a:solidFill>
                  <a:srgbClr val="272525"/>
                </a:solidFill>
                <a:latin typeface="Petrona Bold" pitchFamily="34" charset="0"/>
                <a:ea typeface="Petrona Bold" pitchFamily="34" charset="-122"/>
                <a:cs typeface="Petrona Bold" pitchFamily="34" charset="-120"/>
              </a:rPr>
              <a:t>European Evolution</a:t>
            </a:r>
            <a:endParaRPr lang="en-US" sz="2050" dirty="0"/>
          </a:p>
        </p:txBody>
      </p:sp>
      <p:sp>
        <p:nvSpPr>
          <p:cNvPr id="9" name="Text 4"/>
          <p:cNvSpPr/>
          <p:nvPr/>
        </p:nvSpPr>
        <p:spPr>
          <a:xfrm>
            <a:off x="2015252" y="5105043"/>
            <a:ext cx="6423422" cy="644843"/>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The game evolved and spread throughout Europe, with influential players and theorists shaping its development.</a:t>
            </a:r>
            <a:endParaRPr lang="en-US" sz="1550" dirty="0"/>
          </a:p>
        </p:txBody>
      </p:sp>
      <p:pic>
        <p:nvPicPr>
          <p:cNvPr id="10" name="Image 3" descr="preencoded.png">    </p:cNvPr>
          <p:cNvPicPr>
            <a:picLocks noChangeAspect="1"/>
          </p:cNvPicPr>
          <p:nvPr/>
        </p:nvPicPr>
        <p:blipFill>
          <a:blip r:embed="rId4"/>
          <a:stretch>
            <a:fillRect/>
          </a:stretch>
        </p:blipFill>
        <p:spPr>
          <a:xfrm>
            <a:off x="705326" y="6064329"/>
            <a:ext cx="1007626" cy="1612225"/>
          </a:xfrm>
          <a:prstGeom prst="rect">
            <a:avLst/>
          </a:prstGeom>
        </p:spPr>
      </p:pic>
      <p:sp>
        <p:nvSpPr>
          <p:cNvPr id="11" name="Text 5"/>
          <p:cNvSpPr/>
          <p:nvPr/>
        </p:nvSpPr>
        <p:spPr>
          <a:xfrm>
            <a:off x="2015252" y="6265783"/>
            <a:ext cx="2645093" cy="330637"/>
          </a:xfrm>
          <a:prstGeom prst="rect">
            <a:avLst/>
          </a:prstGeom>
          <a:noFill/>
          <a:ln/>
        </p:spPr>
        <p:txBody>
          <a:bodyPr wrap="none" lIns="0" tIns="0" rIns="0" bIns="0" rtlCol="0" anchor="t"/>
          <a:lstStyle/>
          <a:p>
            <a:pPr algn="l" indent="0" marL="0">
              <a:lnSpc>
                <a:spcPts val="2600"/>
              </a:lnSpc>
              <a:buNone/>
            </a:pPr>
            <a:r>
              <a:rPr lang="en-US" sz="2050" b="1" dirty="0">
                <a:solidFill>
                  <a:srgbClr val="272525"/>
                </a:solidFill>
                <a:latin typeface="Petrona Bold" pitchFamily="34" charset="0"/>
                <a:ea typeface="Petrona Bold" pitchFamily="34" charset="-122"/>
                <a:cs typeface="Petrona Bold" pitchFamily="34" charset="-120"/>
              </a:rPr>
              <a:t>Modern Innovations</a:t>
            </a:r>
            <a:endParaRPr lang="en-US" sz="2050" dirty="0"/>
          </a:p>
        </p:txBody>
      </p:sp>
      <p:sp>
        <p:nvSpPr>
          <p:cNvPr id="12" name="Text 6"/>
          <p:cNvSpPr/>
          <p:nvPr/>
        </p:nvSpPr>
        <p:spPr>
          <a:xfrm>
            <a:off x="2015252" y="6717268"/>
            <a:ext cx="6423422" cy="644843"/>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Computer analysis, opening theory, and coaching methodologies have revolutionized the way the game is played today.</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81407"/>
          </a:xfrm>
          <a:prstGeom prst="rect">
            <a:avLst/>
          </a:prstGeom>
        </p:spPr>
      </p:pic>
      <p:sp>
        <p:nvSpPr>
          <p:cNvPr id="3" name="Text 0"/>
          <p:cNvSpPr/>
          <p:nvPr/>
        </p:nvSpPr>
        <p:spPr>
          <a:xfrm>
            <a:off x="750689" y="3271242"/>
            <a:ext cx="13129022" cy="1407557"/>
          </a:xfrm>
          <a:prstGeom prst="rect">
            <a:avLst/>
          </a:prstGeom>
          <a:noFill/>
          <a:ln/>
        </p:spPr>
        <p:txBody>
          <a:bodyPr wrap="square" lIns="0" tIns="0" rIns="0" bIns="0" rtlCol="0" anchor="t"/>
          <a:lstStyle/>
          <a:p>
            <a:pPr indent="0" marL="0">
              <a:lnSpc>
                <a:spcPts val="5500"/>
              </a:lnSpc>
              <a:buNone/>
            </a:pPr>
            <a:r>
              <a:rPr lang="en-US" sz="4400" b="1" dirty="0">
                <a:solidFill>
                  <a:srgbClr val="000000"/>
                </a:solidFill>
                <a:latin typeface="Petrona Bold" pitchFamily="34" charset="0"/>
                <a:ea typeface="Petrona Bold" pitchFamily="34" charset="-122"/>
                <a:cs typeface="Petrona Bold" pitchFamily="34" charset="-120"/>
              </a:rPr>
              <a:t>Conclusion: The Lasting Impact of Chess on Society</a:t>
            </a:r>
            <a:endParaRPr lang="en-US" sz="4400" dirty="0"/>
          </a:p>
        </p:txBody>
      </p:sp>
      <p:sp>
        <p:nvSpPr>
          <p:cNvPr id="4" name="Shape 1"/>
          <p:cNvSpPr/>
          <p:nvPr/>
        </p:nvSpPr>
        <p:spPr>
          <a:xfrm>
            <a:off x="750689" y="5000506"/>
            <a:ext cx="4233386" cy="2641044"/>
          </a:xfrm>
          <a:prstGeom prst="roundRect">
            <a:avLst>
              <a:gd name="adj" fmla="val 3411"/>
            </a:avLst>
          </a:prstGeom>
          <a:solidFill>
            <a:srgbClr val="CCEEFF"/>
          </a:solidFill>
          <a:ln w="7620">
            <a:solidFill>
              <a:srgbClr val="B2D4E5"/>
            </a:solidFill>
            <a:prstDash val="solid"/>
          </a:ln>
        </p:spPr>
      </p:sp>
      <p:sp>
        <p:nvSpPr>
          <p:cNvPr id="5" name="Text 2"/>
          <p:cNvSpPr/>
          <p:nvPr/>
        </p:nvSpPr>
        <p:spPr>
          <a:xfrm>
            <a:off x="972741" y="5222558"/>
            <a:ext cx="2815471" cy="351949"/>
          </a:xfrm>
          <a:prstGeom prst="rect">
            <a:avLst/>
          </a:prstGeom>
          <a:noFill/>
          <a:ln/>
        </p:spPr>
        <p:txBody>
          <a:bodyPr wrap="none" lIns="0" tIns="0" rIns="0" bIns="0" rtlCol="0" anchor="t"/>
          <a:lstStyle/>
          <a:p>
            <a:pPr indent="0" marL="0">
              <a:lnSpc>
                <a:spcPts val="2750"/>
              </a:lnSpc>
              <a:buNone/>
            </a:pPr>
            <a:r>
              <a:rPr lang="en-US" sz="2200" b="1" dirty="0">
                <a:solidFill>
                  <a:srgbClr val="272525"/>
                </a:solidFill>
                <a:latin typeface="Petrona Bold" pitchFamily="34" charset="0"/>
                <a:ea typeface="Petrona Bold" pitchFamily="34" charset="-122"/>
                <a:cs typeface="Petrona Bold" pitchFamily="34" charset="-120"/>
              </a:rPr>
              <a:t>Educational Tool</a:t>
            </a:r>
            <a:endParaRPr lang="en-US" sz="2200" dirty="0"/>
          </a:p>
        </p:txBody>
      </p:sp>
      <p:sp>
        <p:nvSpPr>
          <p:cNvPr id="6" name="Text 3"/>
          <p:cNvSpPr/>
          <p:nvPr/>
        </p:nvSpPr>
        <p:spPr>
          <a:xfrm>
            <a:off x="972741" y="5703213"/>
            <a:ext cx="3789283" cy="1373029"/>
          </a:xfrm>
          <a:prstGeom prst="rect">
            <a:avLst/>
          </a:prstGeom>
          <a:noFill/>
          <a:ln/>
        </p:spPr>
        <p:txBody>
          <a:bodyPr wrap="square" lIns="0" tIns="0" rIns="0" bIns="0" rtlCol="0" anchor="t"/>
          <a:lstStyle/>
          <a:p>
            <a:pPr indent="0" marL="0">
              <a:lnSpc>
                <a:spcPts val="2700"/>
              </a:lnSpc>
              <a:buNone/>
            </a:pPr>
            <a:r>
              <a:rPr lang="en-US" sz="1650" dirty="0">
                <a:solidFill>
                  <a:srgbClr val="272525"/>
                </a:solidFill>
                <a:latin typeface="Inter" pitchFamily="34" charset="0"/>
                <a:ea typeface="Inter" pitchFamily="34" charset="-122"/>
                <a:cs typeface="Inter" pitchFamily="34" charset="-120"/>
              </a:rPr>
              <a:t>Chess has been widely used as a tool for enhancing cognitive skills, critical thinking, and problem-solving in educational settings.</a:t>
            </a:r>
            <a:endParaRPr lang="en-US" sz="1650" dirty="0"/>
          </a:p>
        </p:txBody>
      </p:sp>
      <p:sp>
        <p:nvSpPr>
          <p:cNvPr id="7" name="Shape 4"/>
          <p:cNvSpPr/>
          <p:nvPr/>
        </p:nvSpPr>
        <p:spPr>
          <a:xfrm>
            <a:off x="5198507" y="5000506"/>
            <a:ext cx="4233386" cy="2641044"/>
          </a:xfrm>
          <a:prstGeom prst="roundRect">
            <a:avLst>
              <a:gd name="adj" fmla="val 3411"/>
            </a:avLst>
          </a:prstGeom>
          <a:solidFill>
            <a:srgbClr val="CCEEFF"/>
          </a:solidFill>
          <a:ln w="7620">
            <a:solidFill>
              <a:srgbClr val="B2D4E5"/>
            </a:solidFill>
            <a:prstDash val="solid"/>
          </a:ln>
        </p:spPr>
      </p:sp>
      <p:sp>
        <p:nvSpPr>
          <p:cNvPr id="8" name="Text 5"/>
          <p:cNvSpPr/>
          <p:nvPr/>
        </p:nvSpPr>
        <p:spPr>
          <a:xfrm>
            <a:off x="5420558" y="5222558"/>
            <a:ext cx="2815471" cy="351949"/>
          </a:xfrm>
          <a:prstGeom prst="rect">
            <a:avLst/>
          </a:prstGeom>
          <a:noFill/>
          <a:ln/>
        </p:spPr>
        <p:txBody>
          <a:bodyPr wrap="none" lIns="0" tIns="0" rIns="0" bIns="0" rtlCol="0" anchor="t"/>
          <a:lstStyle/>
          <a:p>
            <a:pPr indent="0" marL="0">
              <a:lnSpc>
                <a:spcPts val="2750"/>
              </a:lnSpc>
              <a:buNone/>
            </a:pPr>
            <a:r>
              <a:rPr lang="en-US" sz="2200" b="1" dirty="0">
                <a:solidFill>
                  <a:srgbClr val="272525"/>
                </a:solidFill>
                <a:latin typeface="Petrona Bold" pitchFamily="34" charset="0"/>
                <a:ea typeface="Petrona Bold" pitchFamily="34" charset="-122"/>
                <a:cs typeface="Petrona Bold" pitchFamily="34" charset="-120"/>
              </a:rPr>
              <a:t>Cultural Significance</a:t>
            </a:r>
            <a:endParaRPr lang="en-US" sz="2200" dirty="0"/>
          </a:p>
        </p:txBody>
      </p:sp>
      <p:sp>
        <p:nvSpPr>
          <p:cNvPr id="9" name="Text 6"/>
          <p:cNvSpPr/>
          <p:nvPr/>
        </p:nvSpPr>
        <p:spPr>
          <a:xfrm>
            <a:off x="5420558" y="5703213"/>
            <a:ext cx="3789283" cy="1373029"/>
          </a:xfrm>
          <a:prstGeom prst="rect">
            <a:avLst/>
          </a:prstGeom>
          <a:noFill/>
          <a:ln/>
        </p:spPr>
        <p:txBody>
          <a:bodyPr wrap="square" lIns="0" tIns="0" rIns="0" bIns="0" rtlCol="0" anchor="t"/>
          <a:lstStyle/>
          <a:p>
            <a:pPr indent="0" marL="0">
              <a:lnSpc>
                <a:spcPts val="2700"/>
              </a:lnSpc>
              <a:buNone/>
            </a:pPr>
            <a:r>
              <a:rPr lang="en-US" sz="1650" dirty="0">
                <a:solidFill>
                  <a:srgbClr val="272525"/>
                </a:solidFill>
                <a:latin typeface="Inter" pitchFamily="34" charset="0"/>
                <a:ea typeface="Inter" pitchFamily="34" charset="-122"/>
                <a:cs typeface="Inter" pitchFamily="34" charset="-120"/>
              </a:rPr>
              <a:t>The game has transcended its recreational status, becoming a symbol of intellectual prowess and cultural identity.</a:t>
            </a:r>
            <a:endParaRPr lang="en-US" sz="1650" dirty="0"/>
          </a:p>
        </p:txBody>
      </p:sp>
      <p:sp>
        <p:nvSpPr>
          <p:cNvPr id="10" name="Shape 7"/>
          <p:cNvSpPr/>
          <p:nvPr/>
        </p:nvSpPr>
        <p:spPr>
          <a:xfrm>
            <a:off x="9646325" y="5000506"/>
            <a:ext cx="4233386" cy="2641044"/>
          </a:xfrm>
          <a:prstGeom prst="roundRect">
            <a:avLst>
              <a:gd name="adj" fmla="val 3411"/>
            </a:avLst>
          </a:prstGeom>
          <a:solidFill>
            <a:srgbClr val="CCEEFF"/>
          </a:solidFill>
          <a:ln w="7620">
            <a:solidFill>
              <a:srgbClr val="B2D4E5"/>
            </a:solidFill>
            <a:prstDash val="solid"/>
          </a:ln>
        </p:spPr>
      </p:sp>
      <p:sp>
        <p:nvSpPr>
          <p:cNvPr id="11" name="Text 8"/>
          <p:cNvSpPr/>
          <p:nvPr/>
        </p:nvSpPr>
        <p:spPr>
          <a:xfrm>
            <a:off x="9868376" y="5222558"/>
            <a:ext cx="2815471" cy="351949"/>
          </a:xfrm>
          <a:prstGeom prst="rect">
            <a:avLst/>
          </a:prstGeom>
          <a:noFill/>
          <a:ln/>
        </p:spPr>
        <p:txBody>
          <a:bodyPr wrap="none" lIns="0" tIns="0" rIns="0" bIns="0" rtlCol="0" anchor="t"/>
          <a:lstStyle/>
          <a:p>
            <a:pPr indent="0" marL="0">
              <a:lnSpc>
                <a:spcPts val="2750"/>
              </a:lnSpc>
              <a:buNone/>
            </a:pPr>
            <a:r>
              <a:rPr lang="en-US" sz="2200" b="1" dirty="0">
                <a:solidFill>
                  <a:srgbClr val="272525"/>
                </a:solidFill>
                <a:latin typeface="Petrona Bold" pitchFamily="34" charset="0"/>
                <a:ea typeface="Petrona Bold" pitchFamily="34" charset="-122"/>
                <a:cs typeface="Petrona Bold" pitchFamily="34" charset="-120"/>
              </a:rPr>
              <a:t>Unifying Force</a:t>
            </a:r>
            <a:endParaRPr lang="en-US" sz="2200" dirty="0"/>
          </a:p>
        </p:txBody>
      </p:sp>
      <p:sp>
        <p:nvSpPr>
          <p:cNvPr id="12" name="Text 9"/>
          <p:cNvSpPr/>
          <p:nvPr/>
        </p:nvSpPr>
        <p:spPr>
          <a:xfrm>
            <a:off x="9868376" y="5703213"/>
            <a:ext cx="3789283" cy="1716286"/>
          </a:xfrm>
          <a:prstGeom prst="rect">
            <a:avLst/>
          </a:prstGeom>
          <a:noFill/>
          <a:ln/>
        </p:spPr>
        <p:txBody>
          <a:bodyPr wrap="square" lIns="0" tIns="0" rIns="0" bIns="0" rtlCol="0" anchor="t"/>
          <a:lstStyle/>
          <a:p>
            <a:pPr indent="0" marL="0">
              <a:lnSpc>
                <a:spcPts val="2700"/>
              </a:lnSpc>
              <a:buNone/>
            </a:pPr>
            <a:r>
              <a:rPr lang="en-US" sz="1650" dirty="0">
                <a:solidFill>
                  <a:srgbClr val="272525"/>
                </a:solidFill>
                <a:latin typeface="Inter" pitchFamily="34" charset="0"/>
                <a:ea typeface="Inter" pitchFamily="34" charset="-122"/>
                <a:cs typeface="Inter" pitchFamily="34" charset="-120"/>
              </a:rPr>
              <a:t>Chess has the power to bring people together, fostering a global community of enthusiasts and promoting cross-cultural understanding.</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60320"/>
          </a:xfrm>
          <a:prstGeom prst="rect">
            <a:avLst/>
          </a:prstGeom>
        </p:spPr>
      </p:pic>
      <p:sp>
        <p:nvSpPr>
          <p:cNvPr id="3" name="Text 0"/>
          <p:cNvSpPr/>
          <p:nvPr/>
        </p:nvSpPr>
        <p:spPr>
          <a:xfrm>
            <a:off x="716875" y="3123605"/>
            <a:ext cx="10011132" cy="672108"/>
          </a:xfrm>
          <a:prstGeom prst="rect">
            <a:avLst/>
          </a:prstGeom>
          <a:noFill/>
          <a:ln/>
        </p:spPr>
        <p:txBody>
          <a:bodyPr wrap="none" lIns="0" tIns="0" rIns="0" bIns="0" rtlCol="0" anchor="t"/>
          <a:lstStyle/>
          <a:p>
            <a:pPr indent="0" marL="0">
              <a:lnSpc>
                <a:spcPts val="5250"/>
              </a:lnSpc>
              <a:buNone/>
            </a:pPr>
            <a:r>
              <a:rPr lang="en-US" sz="4200" b="1" dirty="0">
                <a:solidFill>
                  <a:srgbClr val="000000"/>
                </a:solidFill>
                <a:latin typeface="Petrona Bold" pitchFamily="34" charset="0"/>
                <a:ea typeface="Petrona Bold" pitchFamily="34" charset="-122"/>
                <a:cs typeface="Petrona Bold" pitchFamily="34" charset="-120"/>
              </a:rPr>
              <a:t>References: Exploring Further Resources</a:t>
            </a:r>
            <a:endParaRPr lang="en-US" sz="4200" dirty="0"/>
          </a:p>
        </p:txBody>
      </p:sp>
      <p:sp>
        <p:nvSpPr>
          <p:cNvPr id="4" name="Text 1"/>
          <p:cNvSpPr/>
          <p:nvPr/>
        </p:nvSpPr>
        <p:spPr>
          <a:xfrm>
            <a:off x="716875" y="4102894"/>
            <a:ext cx="13196649" cy="655320"/>
          </a:xfrm>
          <a:prstGeom prst="rect">
            <a:avLst/>
          </a:prstGeom>
          <a:noFill/>
          <a:ln/>
        </p:spPr>
        <p:txBody>
          <a:bodyPr wrap="square" lIns="0" tIns="0" rIns="0" bIns="0" rtlCol="0" anchor="t"/>
          <a:lstStyle/>
          <a:p>
            <a:pPr algn="l" marL="342900" indent="-342900">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Chess</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a:t>
            </a:r>
            <a:pPr algn="l" indent="0" marL="0">
              <a:lnSpc>
                <a:spcPts val="2550"/>
              </a:lnSpc>
              <a:buNone/>
            </a:pPr>
            <a:r>
              <a:rPr lang="en-US" sz="1600" u="sng" dirty="0">
                <a:solidFill>
                  <a:srgbClr val="007EBD"/>
                </a:solidFill>
                <a:latin typeface="Inter" pitchFamily="34" charset="0"/>
                <a:ea typeface="Inter" pitchFamily="34" charset="-122"/>
                <a:cs typeface="Inter" pitchFamily="34" charset="-120"/>
                <a:hlinkClick r:id="rId2" invalidUrl="" action="" tgtFrame="" tooltip="" history="1" highlightClick="0" endSnd="0">
                  <a:extLst>
                    <a:ext uri="{A12FA001-AC4F-418D-AE19-62706E023703}">
                      <ahyp:hlinkClr xmlns:ahyp="http://schemas.microsoft.com/office/drawing/2018/hyperlinkcolor" val="tx"/>
                    </a:ext>
                  </a:extLst>
                </a:hlinkClick>
              </a:rPr>
              <a:t>https://en.wikipedia.org/wiki/Chess</a:t>
            </a:r>
            <a:endParaRPr lang="en-US" sz="1600" dirty="0"/>
          </a:p>
        </p:txBody>
      </p:sp>
      <p:sp>
        <p:nvSpPr>
          <p:cNvPr id="5" name="Text 2"/>
          <p:cNvSpPr/>
          <p:nvPr/>
        </p:nvSpPr>
        <p:spPr>
          <a:xfrm>
            <a:off x="716875" y="4829889"/>
            <a:ext cx="13196649" cy="655320"/>
          </a:xfrm>
          <a:prstGeom prst="rect">
            <a:avLst/>
          </a:prstGeom>
          <a:noFill/>
          <a:ln/>
        </p:spPr>
        <p:txBody>
          <a:bodyPr wrap="square" lIns="0" tIns="0" rIns="0" bIns="0" rtlCol="0" anchor="t"/>
          <a:lstStyle/>
          <a:p>
            <a:pPr algn="l" marL="342900" indent="-342900">
              <a:lnSpc>
                <a:spcPts val="2550"/>
              </a:lnSpc>
              <a:buSzPct val="100000"/>
              <a:buChar char="•"/>
            </a:pPr>
            <a:r>
              <a:rPr lang="en-US" sz="1600" b="1" u="sng" dirty="0">
                <a:solidFill>
                  <a:srgbClr val="007EBD"/>
                </a:solidFill>
                <a:latin typeface="Inter" pitchFamily="34" charset="0"/>
                <a:ea typeface="Inter" pitchFamily="34" charset="-122"/>
                <a:cs typeface="Inter" pitchFamily="34" charset="-120"/>
                <a:hlinkClick r:id="rId3" invalidUrl="" action="" tgtFrame="" tooltip="" history="1" highlightClick="0" endSnd="0">
                  <a:extLst>
                    <a:ext uri="{A12FA001-AC4F-418D-AE19-62706E023703}">
                      <ahyp:hlinkClr xmlns:ahyp="http://schemas.microsoft.com/office/drawing/2018/hyperlinkcolor" val="tx"/>
                    </a:ext>
                  </a:extLst>
                </a:hlinkClick>
              </a:rPr>
              <a:t>Chess.com</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a:t>
            </a:r>
            <a:pPr algn="l" indent="0" marL="0">
              <a:lnSpc>
                <a:spcPts val="2550"/>
              </a:lnSpc>
              <a:buNone/>
            </a:pPr>
            <a:r>
              <a:rPr lang="en-US" sz="1600" u="sng" dirty="0">
                <a:solidFill>
                  <a:srgbClr val="007EBD"/>
                </a:solidFill>
                <a:latin typeface="Inter" pitchFamily="34" charset="0"/>
                <a:ea typeface="Inter" pitchFamily="34" charset="-122"/>
                <a:cs typeface="Inter" pitchFamily="34" charset="-120"/>
                <a:hlinkClick r:id="rId4" invalidUrl="" action="" tgtFrame="" tooltip="" history="1" highlightClick="0" endSnd="0">
                  <a:extLst>
                    <a:ext uri="{A12FA001-AC4F-418D-AE19-62706E023703}">
                      <ahyp:hlinkClr xmlns:ahyp="http://schemas.microsoft.com/office/drawing/2018/hyperlinkcolor" val="tx"/>
                    </a:ext>
                  </a:extLst>
                </a:hlinkClick>
              </a:rPr>
              <a:t>https://en.wikipedia.org/wiki/Chess.com</a:t>
            </a:r>
            <a:endParaRPr lang="en-US" sz="1600" dirty="0"/>
          </a:p>
        </p:txBody>
      </p:sp>
      <p:sp>
        <p:nvSpPr>
          <p:cNvPr id="6" name="Text 3"/>
          <p:cNvSpPr/>
          <p:nvPr/>
        </p:nvSpPr>
        <p:spPr>
          <a:xfrm>
            <a:off x="716875" y="5556885"/>
            <a:ext cx="13196649" cy="655320"/>
          </a:xfrm>
          <a:prstGeom prst="rect">
            <a:avLst/>
          </a:prstGeom>
          <a:noFill/>
          <a:ln/>
        </p:spPr>
        <p:txBody>
          <a:bodyPr wrap="square" lIns="0" tIns="0" rIns="0" bIns="0" rtlCol="0" anchor="t"/>
          <a:lstStyle/>
          <a:p>
            <a:pPr algn="l" marL="342900" indent="-342900">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Lichess</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a:t>
            </a:r>
            <a:pPr algn="l" indent="0" marL="0">
              <a:lnSpc>
                <a:spcPts val="2550"/>
              </a:lnSpc>
              <a:buNone/>
            </a:pPr>
            <a:r>
              <a:rPr lang="en-US" sz="1600" u="sng" dirty="0">
                <a:solidFill>
                  <a:srgbClr val="007EBD"/>
                </a:solidFill>
                <a:latin typeface="Inter" pitchFamily="34" charset="0"/>
                <a:ea typeface="Inter" pitchFamily="34" charset="-122"/>
                <a:cs typeface="Inter" pitchFamily="34" charset="-120"/>
                <a:hlinkClick r:id="rId5" invalidUrl="" action="" tgtFrame="" tooltip="" history="1" highlightClick="0" endSnd="0">
                  <a:extLst>
                    <a:ext uri="{A12FA001-AC4F-418D-AE19-62706E023703}">
                      <ahyp:hlinkClr xmlns:ahyp="http://schemas.microsoft.com/office/drawing/2018/hyperlinkcolor" val="tx"/>
                    </a:ext>
                  </a:extLst>
                </a:hlinkClick>
              </a:rPr>
              <a:t>https://en.wikipedia.org/wiki/Lichess</a:t>
            </a:r>
            <a:endParaRPr lang="en-US" sz="1600" dirty="0"/>
          </a:p>
        </p:txBody>
      </p:sp>
      <p:sp>
        <p:nvSpPr>
          <p:cNvPr id="7" name="Text 4"/>
          <p:cNvSpPr/>
          <p:nvPr/>
        </p:nvSpPr>
        <p:spPr>
          <a:xfrm>
            <a:off x="716875" y="6283881"/>
            <a:ext cx="13196649" cy="655320"/>
          </a:xfrm>
          <a:prstGeom prst="rect">
            <a:avLst/>
          </a:prstGeom>
          <a:noFill/>
          <a:ln/>
        </p:spPr>
        <p:txBody>
          <a:bodyPr wrap="square" lIns="0" tIns="0" rIns="0" bIns="0" rtlCol="0" anchor="t"/>
          <a:lstStyle/>
          <a:p>
            <a:pPr algn="l" marL="342900" indent="-342900">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Stockfish (chess engine)</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a:t>
            </a:r>
            <a:pPr algn="l" indent="0" marL="0">
              <a:lnSpc>
                <a:spcPts val="2550"/>
              </a:lnSpc>
              <a:buNone/>
            </a:pPr>
            <a:r>
              <a:rPr lang="en-US" sz="1600" u="sng" dirty="0">
                <a:solidFill>
                  <a:srgbClr val="007EBD"/>
                </a:solidFill>
                <a:latin typeface="Inter" pitchFamily="34" charset="0"/>
                <a:ea typeface="Inter" pitchFamily="34" charset="-122"/>
                <a:cs typeface="Inter" pitchFamily="34" charset="-120"/>
                <a:hlinkClick r:id="rId6" invalidUrl="" action="" tgtFrame="" tooltip="" history="1" highlightClick="0" endSnd="0">
                  <a:extLst>
                    <a:ext uri="{A12FA001-AC4F-418D-AE19-62706E023703}">
                      <ahyp:hlinkClr xmlns:ahyp="http://schemas.microsoft.com/office/drawing/2018/hyperlinkcolor" val="tx"/>
                    </a:ext>
                  </a:extLst>
                </a:hlinkClick>
              </a:rPr>
              <a:t>https://en.wikipedia.org/wiki/Stockfish_(chess)</a:t>
            </a:r>
            <a:endParaRPr lang="en-US" sz="1600" dirty="0"/>
          </a:p>
        </p:txBody>
      </p:sp>
      <p:sp>
        <p:nvSpPr>
          <p:cNvPr id="8" name="Text 5"/>
          <p:cNvSpPr/>
          <p:nvPr/>
        </p:nvSpPr>
        <p:spPr>
          <a:xfrm>
            <a:off x="716875" y="7010876"/>
            <a:ext cx="13196649" cy="655320"/>
          </a:xfrm>
          <a:prstGeom prst="rect">
            <a:avLst/>
          </a:prstGeom>
          <a:noFill/>
          <a:ln/>
        </p:spPr>
        <p:txBody>
          <a:bodyPr wrap="square" lIns="0" tIns="0" rIns="0" bIns="0" rtlCol="0" anchor="t"/>
          <a:lstStyle/>
          <a:p>
            <a:pPr algn="l" marL="342900" indent="-342900">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ChessBase</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a:t>
            </a:r>
            <a:pPr algn="l" indent="0" marL="0">
              <a:lnSpc>
                <a:spcPts val="2550"/>
              </a:lnSpc>
              <a:buNone/>
            </a:pPr>
            <a:r>
              <a:rPr lang="en-US" sz="1600" u="sng" dirty="0">
                <a:solidFill>
                  <a:srgbClr val="007EBD"/>
                </a:solidFill>
                <a:latin typeface="Inter" pitchFamily="34" charset="0"/>
                <a:ea typeface="Inter" pitchFamily="34" charset="-122"/>
                <a:cs typeface="Inter" pitchFamily="34" charset="-120"/>
                <a:hlinkClick r:id="rId7" invalidUrl="" action="" tgtFrame="" tooltip="" history="1" highlightClick="0" endSnd="0">
                  <a:extLst>
                    <a:ext uri="{A12FA001-AC4F-418D-AE19-62706E023703}">
                      <ahyp:hlinkClr xmlns:ahyp="http://schemas.microsoft.com/office/drawing/2018/hyperlinkcolor" val="tx"/>
                    </a:ext>
                  </a:extLst>
                </a:hlinkClick>
              </a:rPr>
              <a:t>https://en.wikipedia.org/wiki/ChessBase</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2024-11-03T13:01:02Z</dcterms:created>
  <dcterms:modified xsi:type="dcterms:W3CDTF">2024-11-03T13:01:02Z</dcterms:modified>
</cp:coreProperties>
</file>